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Титульный слайд. Vulkan-SFP module — программа для защищённой обработки каротажных данных.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Проблема: LAS — текстовый файл, его легко изменить. Три типовых сценария подмены.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Решение: закрытый канал. Данные идут от прибора к заказчику без возможности вмешательства.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Ключевой слайд. Программа определяет состояние файла и отклоняет всё, кроме свежих записей.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Выгоды для заказчика: достоверность, прозрачность, скорость, порядок.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Совместимость: любой регистратор, выдающий LAS. Семь форматов SFP на выходе.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Шесть ключевых возможностей программы.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Четыре шага: съёмка, обнаружение, конвертация, отправка. Всё автоматически.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Итог: подлинность записи гарантирована технически, а не обещаниями.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Контакты для связи.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0"/>
            <a:ext cx="-118872" cy="548640"/>
          </a:xfrm>
          <a:prstGeom prst="line">
            <a:avLst/>
          </a:prstGeom>
          <a:noFill/>
          <a:ln w="25400">
            <a:solidFill>
              <a:srgbClr val="F0A83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84048" y="548640"/>
            <a:ext cx="274320" cy="457200"/>
          </a:xfrm>
          <a:prstGeom prst="line">
            <a:avLst/>
          </a:prstGeom>
          <a:noFill/>
          <a:ln w="25400">
            <a:solidFill>
              <a:srgbClr val="F0A83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005840"/>
            <a:ext cx="-338328" cy="548640"/>
          </a:xfrm>
          <a:prstGeom prst="line">
            <a:avLst/>
          </a:prstGeom>
          <a:noFill/>
          <a:ln w="25400">
            <a:solidFill>
              <a:srgbClr val="F0A83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20040" y="1554480"/>
            <a:ext cx="246888" cy="548640"/>
          </a:xfrm>
          <a:prstGeom prst="line">
            <a:avLst/>
          </a:prstGeom>
          <a:noFill/>
          <a:ln w="25400">
            <a:solidFill>
              <a:srgbClr val="F0A83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66928" y="2103120"/>
            <a:ext cx="210312" cy="457200"/>
          </a:xfrm>
          <a:prstGeom prst="line">
            <a:avLst/>
          </a:prstGeom>
          <a:noFill/>
          <a:ln w="25400">
            <a:solidFill>
              <a:srgbClr val="F0A83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2560320"/>
            <a:ext cx="-411480" cy="548640"/>
          </a:xfrm>
          <a:prstGeom prst="line">
            <a:avLst/>
          </a:prstGeom>
          <a:noFill/>
          <a:ln w="25400">
            <a:solidFill>
              <a:srgbClr val="F0A83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65760" y="3108960"/>
            <a:ext cx="256032" cy="548640"/>
          </a:xfrm>
          <a:prstGeom prst="line">
            <a:avLst/>
          </a:prstGeom>
          <a:noFill/>
          <a:ln w="25400">
            <a:solidFill>
              <a:srgbClr val="F0A83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3657600"/>
            <a:ext cx="-347472" cy="548640"/>
          </a:xfrm>
          <a:prstGeom prst="line">
            <a:avLst/>
          </a:prstGeom>
          <a:noFill/>
          <a:ln w="25400">
            <a:solidFill>
              <a:srgbClr val="F0A83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4206240"/>
            <a:ext cx="411480" cy="548640"/>
          </a:xfrm>
          <a:prstGeom prst="line">
            <a:avLst/>
          </a:prstGeom>
          <a:noFill/>
          <a:ln w="25400">
            <a:solidFill>
              <a:srgbClr val="F0A83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85800" y="4754880"/>
            <a:ext cx="-210312" cy="548640"/>
          </a:xfrm>
          <a:prstGeom prst="line">
            <a:avLst/>
          </a:prstGeom>
          <a:noFill/>
          <a:ln w="25400">
            <a:solidFill>
              <a:srgbClr val="F0A83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75488" y="5303520"/>
            <a:ext cx="329184" cy="457200"/>
          </a:xfrm>
          <a:prstGeom prst="line">
            <a:avLst/>
          </a:prstGeom>
          <a:noFill/>
          <a:ln w="25400">
            <a:solidFill>
              <a:srgbClr val="F0A83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4672" y="5760720"/>
            <a:ext cx="-457200" cy="548640"/>
          </a:xfrm>
          <a:prstGeom prst="line">
            <a:avLst/>
          </a:prstGeom>
          <a:noFill/>
          <a:ln w="25400">
            <a:solidFill>
              <a:srgbClr val="F0A83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47472" y="6309360"/>
            <a:ext cx="201168" cy="548640"/>
          </a:xfrm>
          <a:prstGeom prst="line">
            <a:avLst/>
          </a:prstGeom>
          <a:noFill/>
          <a:ln w="25400">
            <a:solidFill>
              <a:srgbClr val="F0A83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371600" y="2011680"/>
            <a:ext cx="9601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0" b="1" spc="200" kern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VULKAN-SFP</a:t>
            </a:r>
            <a:endParaRPr lang="en-US" sz="6000" dirty="0"/>
          </a:p>
        </p:txBody>
      </p:sp>
      <p:sp>
        <p:nvSpPr>
          <p:cNvPr id="16" name="Text 14"/>
          <p:cNvSpPr/>
          <p:nvPr/>
        </p:nvSpPr>
        <p:spPr>
          <a:xfrm>
            <a:off x="1371600" y="2834640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F0A8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module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1371600" y="3657600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C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Защищённая обработка каротажных данных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371600" y="4206240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8BA6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Гарантия подлинности записи — от прибора до интерпретатора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371600" y="594360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7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itgeoprog.uz  ·  +998 90 700 30 38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18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Проблема: LAS-файл легко изменить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A5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Каротажная запись — обычный текстовый файл. Открыть в Блокноте и переписать данные может кто угодно.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2286000"/>
            <a:ext cx="1088136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3E9EF"/>
            </a:solidFill>
            <a:prstDash val="solid"/>
          </a:ln>
          <a:effectLst>
            <a:outerShdw sx="100000" sy="100000" kx="0" ky="0" algn="bl" rotWithShape="0" blurRad="76200" dist="25400" dir="5400000">
              <a:srgbClr val="AAB5C0">
                <a:alpha val="2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2560320"/>
            <a:ext cx="566928" cy="566928"/>
          </a:xfrm>
          <a:prstGeom prst="ellipse">
            <a:avLst/>
          </a:prstGeom>
          <a:solidFill>
            <a:srgbClr val="C94A4A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2560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691640" y="2487168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A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Изменение значений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691640" y="2862072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Оператор может подправить показания прибора прямо в файле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0080" y="3611880"/>
            <a:ext cx="1088136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3E9EF"/>
            </a:solidFill>
            <a:prstDash val="solid"/>
          </a:ln>
          <a:effectLst>
            <a:outerShdw sx="100000" sy="100000" kx="0" ky="0" algn="bl" rotWithShape="0" blurRad="76200" dist="25400" dir="5400000">
              <a:srgbClr val="AAB5C0">
                <a:alpha val="2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914400" y="3886200"/>
            <a:ext cx="566928" cy="566928"/>
          </a:xfrm>
          <a:prstGeom prst="ellipse">
            <a:avLst/>
          </a:prstGeom>
          <a:solidFill>
            <a:srgbClr val="C94A4A"/>
          </a:solidFill>
          <a:ln/>
        </p:spPr>
      </p:sp>
      <p:sp>
        <p:nvSpPr>
          <p:cNvPr id="11" name="Text 9"/>
          <p:cNvSpPr/>
          <p:nvPr/>
        </p:nvSpPr>
        <p:spPr>
          <a:xfrm>
            <a:off x="914400" y="3886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691640" y="3813048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A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Подмена файла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691640" y="4187952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Вместо реальной записи отправляется другой, «удобный» файл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40080" y="4937760"/>
            <a:ext cx="1088136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3E9EF"/>
            </a:solidFill>
            <a:prstDash val="solid"/>
          </a:ln>
          <a:effectLst>
            <a:outerShdw sx="100000" sy="100000" kx="0" ky="0" algn="bl" rotWithShape="0" blurRad="76200" dist="25400" dir="5400000">
              <a:srgbClr val="AAB5C0">
                <a:alpha val="2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914400" y="5212080"/>
            <a:ext cx="566928" cy="566928"/>
          </a:xfrm>
          <a:prstGeom prst="ellipse">
            <a:avLst/>
          </a:prstGeom>
          <a:solidFill>
            <a:srgbClr val="C94A4A"/>
          </a:solidFill>
          <a:ln/>
        </p:spPr>
      </p:sp>
      <p:sp>
        <p:nvSpPr>
          <p:cNvPr id="16" name="Text 14"/>
          <p:cNvSpPr/>
          <p:nvPr/>
        </p:nvSpPr>
        <p:spPr>
          <a:xfrm>
            <a:off x="914400" y="5212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691640" y="5138928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A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Правка задним числом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691640" y="5513832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меняются после съёмки, а заказчик об этом не знает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1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Решение: закрытый канал данных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640080" y="1463040"/>
            <a:ext cx="10789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C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Программа принимает запись напрямую от регистратора и сразу отправляет результат заказчику. Промежуточных правок не существует.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2743200"/>
            <a:ext cx="2514600" cy="1737360"/>
          </a:xfrm>
          <a:prstGeom prst="roundRect">
            <a:avLst>
              <a:gd name="adj" fmla="val 5263"/>
            </a:avLst>
          </a:prstGeom>
          <a:solidFill>
            <a:srgbClr val="12283B"/>
          </a:solidFill>
          <a:ln w="25400">
            <a:solidFill>
              <a:srgbClr val="4A7FA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673352" y="2999232"/>
            <a:ext cx="457200" cy="457200"/>
          </a:xfrm>
          <a:prstGeom prst="ellipse">
            <a:avLst/>
          </a:prstGeom>
          <a:solidFill>
            <a:srgbClr val="4A7FA8"/>
          </a:solidFill>
          <a:ln/>
        </p:spPr>
      </p:sp>
      <p:sp>
        <p:nvSpPr>
          <p:cNvPr id="6" name="Text 4"/>
          <p:cNvSpPr/>
          <p:nvPr/>
        </p:nvSpPr>
        <p:spPr>
          <a:xfrm>
            <a:off x="1673352" y="29992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31520" y="361188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Регистратор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950208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BA6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Прибор пишет LAS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227832" y="3456432"/>
            <a:ext cx="237744" cy="310896"/>
          </a:xfrm>
          <a:prstGeom prst="rightArrow">
            <a:avLst/>
          </a:prstGeom>
          <a:solidFill>
            <a:srgbClr val="F0A830"/>
          </a:solidFill>
          <a:ln/>
        </p:spPr>
      </p:sp>
      <p:sp>
        <p:nvSpPr>
          <p:cNvPr id="10" name="Shape 8"/>
          <p:cNvSpPr/>
          <p:nvPr/>
        </p:nvSpPr>
        <p:spPr>
          <a:xfrm>
            <a:off x="3520440" y="2743200"/>
            <a:ext cx="2514600" cy="1737360"/>
          </a:xfrm>
          <a:prstGeom prst="roundRect">
            <a:avLst>
              <a:gd name="adj" fmla="val 5263"/>
            </a:avLst>
          </a:prstGeom>
          <a:solidFill>
            <a:srgbClr val="12283B"/>
          </a:solidFill>
          <a:ln w="25400">
            <a:solidFill>
              <a:srgbClr val="F0A83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53712" y="2999232"/>
            <a:ext cx="457200" cy="457200"/>
          </a:xfrm>
          <a:prstGeom prst="ellipse">
            <a:avLst/>
          </a:prstGeom>
          <a:solidFill>
            <a:srgbClr val="F0A830"/>
          </a:solidFill>
          <a:ln/>
        </p:spPr>
      </p:sp>
      <p:sp>
        <p:nvSpPr>
          <p:cNvPr id="12" name="Text 10"/>
          <p:cNvSpPr/>
          <p:nvPr/>
        </p:nvSpPr>
        <p:spPr>
          <a:xfrm>
            <a:off x="4553712" y="29992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611880" y="361188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Vulkan-SFP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611880" y="3950208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BA6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Мгновенная обработка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108192" y="3456432"/>
            <a:ext cx="237744" cy="310896"/>
          </a:xfrm>
          <a:prstGeom prst="rightArrow">
            <a:avLst/>
          </a:prstGeom>
          <a:solidFill>
            <a:srgbClr val="F0A830"/>
          </a:solidFill>
          <a:ln/>
        </p:spPr>
      </p:sp>
      <p:sp>
        <p:nvSpPr>
          <p:cNvPr id="16" name="Shape 14"/>
          <p:cNvSpPr/>
          <p:nvPr/>
        </p:nvSpPr>
        <p:spPr>
          <a:xfrm>
            <a:off x="6400800" y="2743200"/>
            <a:ext cx="2514600" cy="1737360"/>
          </a:xfrm>
          <a:prstGeom prst="roundRect">
            <a:avLst>
              <a:gd name="adj" fmla="val 5263"/>
            </a:avLst>
          </a:prstGeom>
          <a:solidFill>
            <a:srgbClr val="12283B"/>
          </a:solidFill>
          <a:ln w="25400">
            <a:solidFill>
              <a:srgbClr val="4A7FA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434072" y="2999232"/>
            <a:ext cx="457200" cy="457200"/>
          </a:xfrm>
          <a:prstGeom prst="ellipse">
            <a:avLst/>
          </a:prstGeom>
          <a:solidFill>
            <a:srgbClr val="4A7FA8"/>
          </a:solidFill>
          <a:ln/>
        </p:spPr>
      </p:sp>
      <p:sp>
        <p:nvSpPr>
          <p:cNvPr id="18" name="Text 16"/>
          <p:cNvSpPr/>
          <p:nvPr/>
        </p:nvSpPr>
        <p:spPr>
          <a:xfrm>
            <a:off x="7434072" y="29992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492240" y="361188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SFP + DAT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492240" y="3950208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BA6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Готовые файлы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988552" y="3456432"/>
            <a:ext cx="237744" cy="310896"/>
          </a:xfrm>
          <a:prstGeom prst="rightArrow">
            <a:avLst/>
          </a:prstGeom>
          <a:solidFill>
            <a:srgbClr val="F0A830"/>
          </a:solidFill>
          <a:ln/>
        </p:spPr>
      </p:sp>
      <p:sp>
        <p:nvSpPr>
          <p:cNvPr id="22" name="Shape 20"/>
          <p:cNvSpPr/>
          <p:nvPr/>
        </p:nvSpPr>
        <p:spPr>
          <a:xfrm>
            <a:off x="9281160" y="2743200"/>
            <a:ext cx="2514600" cy="1737360"/>
          </a:xfrm>
          <a:prstGeom prst="roundRect">
            <a:avLst>
              <a:gd name="adj" fmla="val 5263"/>
            </a:avLst>
          </a:prstGeom>
          <a:solidFill>
            <a:srgbClr val="12283B"/>
          </a:solidFill>
          <a:ln w="25400">
            <a:solidFill>
              <a:srgbClr val="5FA85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314432" y="2999232"/>
            <a:ext cx="457200" cy="457200"/>
          </a:xfrm>
          <a:prstGeom prst="ellipse">
            <a:avLst/>
          </a:prstGeom>
          <a:solidFill>
            <a:srgbClr val="5FA85F"/>
          </a:solidFill>
          <a:ln/>
        </p:spPr>
      </p:sp>
      <p:sp>
        <p:nvSpPr>
          <p:cNvPr id="24" name="Text 22"/>
          <p:cNvSpPr/>
          <p:nvPr/>
        </p:nvSpPr>
        <p:spPr>
          <a:xfrm>
            <a:off x="10314432" y="29992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9372600" y="361188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Сервер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9372600" y="3950208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BA6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Интерпретатор заказчика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640080" y="502920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1A3550"/>
          </a:solidFill>
          <a:ln/>
        </p:spPr>
      </p:sp>
      <p:sp>
        <p:nvSpPr>
          <p:cNvPr id="28" name="Text 26"/>
          <p:cNvSpPr/>
          <p:nvPr/>
        </p:nvSpPr>
        <p:spPr>
          <a:xfrm>
            <a:off x="1005840" y="5257800"/>
            <a:ext cx="10149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F0A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Оператор не может вмешаться в цепочку. Запись, которую увидит заказчик, — та же, что вышла из прибора.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18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Контроль подлинности записи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640080" y="1325880"/>
            <a:ext cx="10789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A5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Программа проверяет каждый файл перед обработкой и отклоняет всё, что не пришло напрямую от прибора.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530352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3E9EF"/>
            </a:solidFill>
            <a:prstDash val="solid"/>
          </a:ln>
          <a:effectLst>
            <a:outerShdw sx="100000" sy="100000" kx="0" ky="0" algn="bl" rotWithShape="0" blurRad="76200" dist="25400" dir="5400000">
              <a:srgbClr val="AAB5C0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60120" y="2423160"/>
            <a:ext cx="502920" cy="502920"/>
          </a:xfrm>
          <a:prstGeom prst="ellipse">
            <a:avLst/>
          </a:prstGeom>
          <a:solidFill>
            <a:srgbClr val="5FA85F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24231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645920" y="237744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A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Свежий файл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645920" y="2724912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Только что записан прибором, никто не открывал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645920" y="324612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FA8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Обрабатывается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217920" y="2103120"/>
            <a:ext cx="530352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3E9EF"/>
            </a:solidFill>
            <a:prstDash val="solid"/>
          </a:ln>
          <a:effectLst>
            <a:outerShdw sx="100000" sy="100000" kx="0" ky="0" algn="bl" rotWithShape="0" blurRad="76200" dist="25400" dir="5400000">
              <a:srgbClr val="AAB5C0">
                <a:alpha val="1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537960" y="2423160"/>
            <a:ext cx="502920" cy="502920"/>
          </a:xfrm>
          <a:prstGeom prst="ellipse">
            <a:avLst/>
          </a:prstGeom>
          <a:solidFill>
            <a:srgbClr val="C94A4A"/>
          </a:solidFill>
          <a:ln/>
        </p:spPr>
      </p:sp>
      <p:sp>
        <p:nvSpPr>
          <p:cNvPr id="12" name="Text 10"/>
          <p:cNvSpPr/>
          <p:nvPr/>
        </p:nvSpPr>
        <p:spPr>
          <a:xfrm>
            <a:off x="6537960" y="24231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223760" y="237744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A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Кто-то открывал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7223760" y="2724912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Файл просматривали до обработки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223760" y="324612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9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Отклоняется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" y="4069080"/>
            <a:ext cx="530352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3E9EF"/>
            </a:solidFill>
            <a:prstDash val="solid"/>
          </a:ln>
          <a:effectLst>
            <a:outerShdw sx="100000" sy="100000" kx="0" ky="0" algn="bl" rotWithShape="0" blurRad="76200" dist="25400" dir="5400000">
              <a:srgbClr val="AAB5C0">
                <a:alpha val="1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960120" y="4389120"/>
            <a:ext cx="502920" cy="502920"/>
          </a:xfrm>
          <a:prstGeom prst="ellipse">
            <a:avLst/>
          </a:prstGeom>
          <a:solidFill>
            <a:srgbClr val="C94A4A"/>
          </a:solidFill>
          <a:ln/>
        </p:spPr>
      </p:sp>
      <p:sp>
        <p:nvSpPr>
          <p:cNvPr id="18" name="Text 16"/>
          <p:cNvSpPr/>
          <p:nvPr/>
        </p:nvSpPr>
        <p:spPr>
          <a:xfrm>
            <a:off x="960120" y="43891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645920" y="434340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A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Файл изменён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645920" y="4690872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правили после записи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645920" y="521208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9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Отклоняется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6217920" y="4069080"/>
            <a:ext cx="530352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3E9EF"/>
            </a:solidFill>
            <a:prstDash val="solid"/>
          </a:ln>
          <a:effectLst>
            <a:outerShdw sx="100000" sy="100000" kx="0" ky="0" algn="bl" rotWithShape="0" blurRad="76200" dist="25400" dir="5400000">
              <a:srgbClr val="AAB5C0">
                <a:alpha val="18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537960" y="4389120"/>
            <a:ext cx="502920" cy="502920"/>
          </a:xfrm>
          <a:prstGeom prst="ellipse">
            <a:avLst/>
          </a:prstGeom>
          <a:solidFill>
            <a:srgbClr val="C94A4A"/>
          </a:solidFill>
          <a:ln/>
        </p:spPr>
      </p:sp>
      <p:sp>
        <p:nvSpPr>
          <p:cNvPr id="24" name="Text 22"/>
          <p:cNvSpPr/>
          <p:nvPr/>
        </p:nvSpPr>
        <p:spPr>
          <a:xfrm>
            <a:off x="6537960" y="43891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7223760" y="434340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A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 другого ПК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7223760" y="4690872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Скопирован или перенесён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7223760" y="521208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9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Отклоняется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1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Что это даёт заказчику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640080" y="169164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12283B"/>
          </a:solidFill>
          <a:ln/>
        </p:spPr>
      </p:sp>
      <p:sp>
        <p:nvSpPr>
          <p:cNvPr id="4" name="Shape 2"/>
          <p:cNvSpPr/>
          <p:nvPr/>
        </p:nvSpPr>
        <p:spPr>
          <a:xfrm>
            <a:off x="960120" y="1920240"/>
            <a:ext cx="502920" cy="502920"/>
          </a:xfrm>
          <a:prstGeom prst="ellipse">
            <a:avLst/>
          </a:prstGeom>
          <a:solidFill>
            <a:srgbClr val="F0A830"/>
          </a:solidFill>
          <a:ln/>
        </p:spPr>
      </p:sp>
      <p:sp>
        <p:nvSpPr>
          <p:cNvPr id="5" name="Text 3"/>
          <p:cNvSpPr/>
          <p:nvPr/>
        </p:nvSpPr>
        <p:spPr>
          <a:xfrm>
            <a:off x="960120" y="1920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691640" y="185623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0A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Достоверность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663440" y="1874520"/>
            <a:ext cx="6583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C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соответствуют реальной съёмке скважины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40080" y="2862072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12283B"/>
          </a:solidFill>
          <a:ln/>
        </p:spPr>
      </p:sp>
      <p:sp>
        <p:nvSpPr>
          <p:cNvPr id="9" name="Shape 7"/>
          <p:cNvSpPr/>
          <p:nvPr/>
        </p:nvSpPr>
        <p:spPr>
          <a:xfrm>
            <a:off x="960120" y="3090672"/>
            <a:ext cx="502920" cy="502920"/>
          </a:xfrm>
          <a:prstGeom prst="ellipse">
            <a:avLst/>
          </a:prstGeom>
          <a:solidFill>
            <a:srgbClr val="F0A830"/>
          </a:solidFill>
          <a:ln/>
        </p:spPr>
      </p:sp>
      <p:sp>
        <p:nvSpPr>
          <p:cNvPr id="10" name="Text 8"/>
          <p:cNvSpPr/>
          <p:nvPr/>
        </p:nvSpPr>
        <p:spPr>
          <a:xfrm>
            <a:off x="960120" y="30906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691640" y="3026664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0A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Прозрачность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663440" y="3044952"/>
            <a:ext cx="6583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C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Видно, когда и где сделана запись — с координатами GPS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4032504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12283B"/>
          </a:solidFill>
          <a:ln/>
        </p:spPr>
      </p:sp>
      <p:sp>
        <p:nvSpPr>
          <p:cNvPr id="14" name="Shape 12"/>
          <p:cNvSpPr/>
          <p:nvPr/>
        </p:nvSpPr>
        <p:spPr>
          <a:xfrm>
            <a:off x="960120" y="4261104"/>
            <a:ext cx="502920" cy="502920"/>
          </a:xfrm>
          <a:prstGeom prst="ellipse">
            <a:avLst/>
          </a:prstGeom>
          <a:solidFill>
            <a:srgbClr val="F0A830"/>
          </a:solidFill>
          <a:ln/>
        </p:spPr>
      </p:sp>
      <p:sp>
        <p:nvSpPr>
          <p:cNvPr id="15" name="Text 13"/>
          <p:cNvSpPr/>
          <p:nvPr/>
        </p:nvSpPr>
        <p:spPr>
          <a:xfrm>
            <a:off x="960120" y="426110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691640" y="4197096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0A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Скорость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4663440" y="4215384"/>
            <a:ext cx="6583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C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Материалы на сервере сразу после съёмки, без задержек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40080" y="5202936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12283B"/>
          </a:solidFill>
          <a:ln/>
        </p:spPr>
      </p:sp>
      <p:sp>
        <p:nvSpPr>
          <p:cNvPr id="19" name="Shape 17"/>
          <p:cNvSpPr/>
          <p:nvPr/>
        </p:nvSpPr>
        <p:spPr>
          <a:xfrm>
            <a:off x="960120" y="5431536"/>
            <a:ext cx="502920" cy="502920"/>
          </a:xfrm>
          <a:prstGeom prst="ellipse">
            <a:avLst/>
          </a:prstGeom>
          <a:solidFill>
            <a:srgbClr val="F0A830"/>
          </a:solidFill>
          <a:ln/>
        </p:spPr>
      </p:sp>
      <p:sp>
        <p:nvSpPr>
          <p:cNvPr id="20" name="Text 18"/>
          <p:cNvSpPr/>
          <p:nvPr/>
        </p:nvSpPr>
        <p:spPr>
          <a:xfrm>
            <a:off x="960120" y="543153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691640" y="5367528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0A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Порядок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4663440" y="5385816"/>
            <a:ext cx="6583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C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Каждая скважина в своей папке, ничего не теряется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18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Работает с любым регистратором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640080" y="1417320"/>
            <a:ext cx="10789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A5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Программа не привязана к конкретному прибору. Если аппаратура выдаёт LAS-файл — она его обработает.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2194560"/>
            <a:ext cx="5303520" cy="393192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E3E9E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" y="246888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A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Поддерживаемые данные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60120" y="2926080"/>
            <a:ext cx="46634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3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любых версий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3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Кириллица и латиница в заголовках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3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Произвольное число кривых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3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Разные единицы измерения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3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Инклинометрия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17920" y="2194560"/>
            <a:ext cx="5303520" cy="3931920"/>
          </a:xfrm>
          <a:prstGeom prst="roundRect">
            <a:avLst>
              <a:gd name="adj" fmla="val 2326"/>
            </a:avLst>
          </a:prstGeom>
          <a:solidFill>
            <a:srgbClr val="0A1826"/>
          </a:solidFill>
          <a:ln/>
        </p:spPr>
      </p:sp>
      <p:sp>
        <p:nvSpPr>
          <p:cNvPr id="8" name="Text 6"/>
          <p:cNvSpPr/>
          <p:nvPr/>
        </p:nvSpPr>
        <p:spPr>
          <a:xfrm>
            <a:off x="6537960" y="246888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0A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Создаваемые файлы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537960" y="2926080"/>
            <a:ext cx="46634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DC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GOFILE — гамма-каротаж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DC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KSFILE — кажущееся сопротивление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DC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PSFILE — собственная поляризация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DC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TKFILE, TMFILE, KVFILE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DC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INKLD — инклинометрия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1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Возможности программы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640080" y="1737360"/>
            <a:ext cx="3429000" cy="1828800"/>
          </a:xfrm>
          <a:prstGeom prst="roundRect">
            <a:avLst>
              <a:gd name="adj" fmla="val 5000"/>
            </a:avLst>
          </a:prstGeom>
          <a:solidFill>
            <a:srgbClr val="12283B"/>
          </a:solidFill>
          <a:ln/>
        </p:spPr>
      </p:sp>
      <p:sp>
        <p:nvSpPr>
          <p:cNvPr id="4" name="Shape 2"/>
          <p:cNvSpPr/>
          <p:nvPr/>
        </p:nvSpPr>
        <p:spPr>
          <a:xfrm>
            <a:off x="914400" y="1993392"/>
            <a:ext cx="457200" cy="457200"/>
          </a:xfrm>
          <a:prstGeom prst="ellipse">
            <a:avLst/>
          </a:prstGeom>
          <a:solidFill>
            <a:srgbClr val="4A7FA8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9933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14400" y="2560320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Автообработка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2907792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BA6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Программа следит за папкой и обрабатывает файлы сама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43400" y="1737360"/>
            <a:ext cx="3429000" cy="1828800"/>
          </a:xfrm>
          <a:prstGeom prst="roundRect">
            <a:avLst>
              <a:gd name="adj" fmla="val 5000"/>
            </a:avLst>
          </a:prstGeom>
          <a:solidFill>
            <a:srgbClr val="12283B"/>
          </a:solidFill>
          <a:ln/>
        </p:spPr>
      </p:sp>
      <p:sp>
        <p:nvSpPr>
          <p:cNvPr id="9" name="Shape 7"/>
          <p:cNvSpPr/>
          <p:nvPr/>
        </p:nvSpPr>
        <p:spPr>
          <a:xfrm>
            <a:off x="4617720" y="1993392"/>
            <a:ext cx="457200" cy="457200"/>
          </a:xfrm>
          <a:prstGeom prst="ellipse">
            <a:avLst/>
          </a:prstGeom>
          <a:solidFill>
            <a:srgbClr val="4A7FA8"/>
          </a:solidFill>
          <a:ln/>
        </p:spPr>
      </p:sp>
      <p:sp>
        <p:nvSpPr>
          <p:cNvPr id="10" name="Text 8"/>
          <p:cNvSpPr/>
          <p:nvPr/>
        </p:nvSpPr>
        <p:spPr>
          <a:xfrm>
            <a:off x="4617720" y="19933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17720" y="2560320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GPS-координаты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617720" y="2907792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BA6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Точка съёмки фиксируется автоматически с приёмника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046720" y="1737360"/>
            <a:ext cx="3429000" cy="1828800"/>
          </a:xfrm>
          <a:prstGeom prst="roundRect">
            <a:avLst>
              <a:gd name="adj" fmla="val 5000"/>
            </a:avLst>
          </a:prstGeom>
          <a:solidFill>
            <a:srgbClr val="12283B"/>
          </a:solidFill>
          <a:ln/>
        </p:spPr>
      </p:sp>
      <p:sp>
        <p:nvSpPr>
          <p:cNvPr id="14" name="Shape 12"/>
          <p:cNvSpPr/>
          <p:nvPr/>
        </p:nvSpPr>
        <p:spPr>
          <a:xfrm>
            <a:off x="8321040" y="1993392"/>
            <a:ext cx="457200" cy="457200"/>
          </a:xfrm>
          <a:prstGeom prst="ellipse">
            <a:avLst/>
          </a:prstGeom>
          <a:solidFill>
            <a:srgbClr val="4A7FA8"/>
          </a:solidFill>
          <a:ln/>
        </p:spPr>
      </p:sp>
      <p:sp>
        <p:nvSpPr>
          <p:cNvPr id="15" name="Text 13"/>
          <p:cNvSpPr/>
          <p:nvPr/>
        </p:nvSpPr>
        <p:spPr>
          <a:xfrm>
            <a:off x="8321040" y="19933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21040" y="2560320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Отправка на сервер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321040" y="2907792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BA6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Материалы уходят заказчику сразу после обработки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40080" y="3840480"/>
            <a:ext cx="3429000" cy="1828800"/>
          </a:xfrm>
          <a:prstGeom prst="roundRect">
            <a:avLst>
              <a:gd name="adj" fmla="val 5000"/>
            </a:avLst>
          </a:prstGeom>
          <a:solidFill>
            <a:srgbClr val="12283B"/>
          </a:solidFill>
          <a:ln/>
        </p:spPr>
      </p:sp>
      <p:sp>
        <p:nvSpPr>
          <p:cNvPr id="19" name="Shape 17"/>
          <p:cNvSpPr/>
          <p:nvPr/>
        </p:nvSpPr>
        <p:spPr>
          <a:xfrm>
            <a:off x="914400" y="4096512"/>
            <a:ext cx="457200" cy="457200"/>
          </a:xfrm>
          <a:prstGeom prst="ellipse">
            <a:avLst/>
          </a:prstGeom>
          <a:solidFill>
            <a:srgbClr val="4A7FA8"/>
          </a:solidFill>
          <a:ln/>
        </p:spPr>
      </p:sp>
      <p:sp>
        <p:nvSpPr>
          <p:cNvPr id="20" name="Text 18"/>
          <p:cNvSpPr/>
          <p:nvPr/>
        </p:nvSpPr>
        <p:spPr>
          <a:xfrm>
            <a:off x="914400" y="40965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14400" y="4663440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Работа без связи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914400" y="5010912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BA6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обрыве интернета данные уйдут, когда связь появится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343400" y="3840480"/>
            <a:ext cx="3429000" cy="1828800"/>
          </a:xfrm>
          <a:prstGeom prst="roundRect">
            <a:avLst>
              <a:gd name="adj" fmla="val 5000"/>
            </a:avLst>
          </a:prstGeom>
          <a:solidFill>
            <a:srgbClr val="12283B"/>
          </a:solidFill>
          <a:ln/>
        </p:spPr>
      </p:sp>
      <p:sp>
        <p:nvSpPr>
          <p:cNvPr id="24" name="Shape 22"/>
          <p:cNvSpPr/>
          <p:nvPr/>
        </p:nvSpPr>
        <p:spPr>
          <a:xfrm>
            <a:off x="4617720" y="4096512"/>
            <a:ext cx="457200" cy="457200"/>
          </a:xfrm>
          <a:prstGeom prst="ellipse">
            <a:avLst/>
          </a:prstGeom>
          <a:solidFill>
            <a:srgbClr val="4A7FA8"/>
          </a:solidFill>
          <a:ln/>
        </p:spPr>
      </p:sp>
      <p:sp>
        <p:nvSpPr>
          <p:cNvPr id="25" name="Text 23"/>
          <p:cNvSpPr/>
          <p:nvPr/>
        </p:nvSpPr>
        <p:spPr>
          <a:xfrm>
            <a:off x="4617720" y="40965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4617720" y="4663440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Карты данных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4617720" y="5010912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BA6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Excel-паспорт скважины с методами и координатами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8046720" y="3840480"/>
            <a:ext cx="3429000" cy="1828800"/>
          </a:xfrm>
          <a:prstGeom prst="roundRect">
            <a:avLst>
              <a:gd name="adj" fmla="val 5000"/>
            </a:avLst>
          </a:prstGeom>
          <a:solidFill>
            <a:srgbClr val="12283B"/>
          </a:solidFill>
          <a:ln/>
        </p:spPr>
      </p:sp>
      <p:sp>
        <p:nvSpPr>
          <p:cNvPr id="29" name="Shape 27"/>
          <p:cNvSpPr/>
          <p:nvPr/>
        </p:nvSpPr>
        <p:spPr>
          <a:xfrm>
            <a:off x="8321040" y="4096512"/>
            <a:ext cx="457200" cy="457200"/>
          </a:xfrm>
          <a:prstGeom prst="ellipse">
            <a:avLst/>
          </a:prstGeom>
          <a:solidFill>
            <a:srgbClr val="4A7FA8"/>
          </a:solidFill>
          <a:ln/>
        </p:spPr>
      </p:sp>
      <p:sp>
        <p:nvSpPr>
          <p:cNvPr id="30" name="Text 28"/>
          <p:cNvSpPr/>
          <p:nvPr/>
        </p:nvSpPr>
        <p:spPr>
          <a:xfrm>
            <a:off x="8321040" y="40965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8321040" y="4663440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Гибкие правила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8321040" y="5010912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BA6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Настройка соответствия кривых и форматов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18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Как это выглядит в работе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822960" y="1874520"/>
            <a:ext cx="640080" cy="640080"/>
          </a:xfrm>
          <a:prstGeom prst="ellipse">
            <a:avLst/>
          </a:prstGeom>
          <a:solidFill>
            <a:srgbClr val="0A1826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874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0A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1143000" y="2560320"/>
            <a:ext cx="0" cy="502920"/>
          </a:xfrm>
          <a:prstGeom prst="line">
            <a:avLst/>
          </a:prstGeom>
          <a:noFill/>
          <a:ln w="25400">
            <a:solidFill>
              <a:srgbClr val="4A7FA8"/>
            </a:solidFill>
            <a:prstDash val="dash"/>
          </a:ln>
        </p:spPr>
      </p:sp>
      <p:sp>
        <p:nvSpPr>
          <p:cNvPr id="6" name="Text 4"/>
          <p:cNvSpPr/>
          <p:nvPr/>
        </p:nvSpPr>
        <p:spPr>
          <a:xfrm>
            <a:off x="1783080" y="1892808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A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Съёмка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783080" y="2295144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Прибор записывает каротаж, создаётся LAS-файл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22960" y="3063240"/>
            <a:ext cx="640080" cy="640080"/>
          </a:xfrm>
          <a:prstGeom prst="ellipse">
            <a:avLst/>
          </a:prstGeom>
          <a:solidFill>
            <a:srgbClr val="0A1826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3063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0A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1143000" y="3749040"/>
            <a:ext cx="0" cy="502920"/>
          </a:xfrm>
          <a:prstGeom prst="line">
            <a:avLst/>
          </a:prstGeom>
          <a:noFill/>
          <a:ln w="25400">
            <a:solidFill>
              <a:srgbClr val="4A7FA8"/>
            </a:solidFill>
            <a:prstDash val="dash"/>
          </a:ln>
        </p:spPr>
      </p:sp>
      <p:sp>
        <p:nvSpPr>
          <p:cNvPr id="11" name="Text 9"/>
          <p:cNvSpPr/>
          <p:nvPr/>
        </p:nvSpPr>
        <p:spPr>
          <a:xfrm>
            <a:off x="1783080" y="3081528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A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Обнаружение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783080" y="3483864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Программа видит новый файл и проверяет его подлинность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22960" y="4251960"/>
            <a:ext cx="640080" cy="640080"/>
          </a:xfrm>
          <a:prstGeom prst="ellipse">
            <a:avLst/>
          </a:prstGeom>
          <a:solidFill>
            <a:srgbClr val="0A1826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42519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0A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1143000" y="4937760"/>
            <a:ext cx="0" cy="502920"/>
          </a:xfrm>
          <a:prstGeom prst="line">
            <a:avLst/>
          </a:prstGeom>
          <a:noFill/>
          <a:ln w="25400">
            <a:solidFill>
              <a:srgbClr val="4A7FA8"/>
            </a:solidFill>
            <a:prstDash val="dash"/>
          </a:ln>
        </p:spPr>
      </p:sp>
      <p:sp>
        <p:nvSpPr>
          <p:cNvPr id="16" name="Text 14"/>
          <p:cNvSpPr/>
          <p:nvPr/>
        </p:nvSpPr>
        <p:spPr>
          <a:xfrm>
            <a:off x="1783080" y="4270248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A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Конвертация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783080" y="4672584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Создаются SFP и DAT — форматы для интерпретации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822960" y="5440680"/>
            <a:ext cx="640080" cy="640080"/>
          </a:xfrm>
          <a:prstGeom prst="ellipse">
            <a:avLst/>
          </a:prstGeom>
          <a:solidFill>
            <a:srgbClr val="0A1826"/>
          </a:solidFill>
          <a:ln/>
        </p:spPr>
      </p:sp>
      <p:sp>
        <p:nvSpPr>
          <p:cNvPr id="19" name="Text 17"/>
          <p:cNvSpPr/>
          <p:nvPr/>
        </p:nvSpPr>
        <p:spPr>
          <a:xfrm>
            <a:off x="822960" y="54406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0A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1783080" y="5458968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A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Отправка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1783080" y="5861304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Материалы уходят на сервер заказчика с координатами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1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82296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Главное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640080" y="1828800"/>
            <a:ext cx="10881360" cy="2011680"/>
          </a:xfrm>
          <a:prstGeom prst="roundRect">
            <a:avLst>
              <a:gd name="adj" fmla="val 5455"/>
            </a:avLst>
          </a:prstGeom>
          <a:solidFill>
            <a:srgbClr val="12283B"/>
          </a:solidFill>
          <a:ln w="25400">
            <a:solidFill>
              <a:srgbClr val="F0A83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97280" y="2148840"/>
            <a:ext cx="9966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Заказчик получает каротажную запись в том виде,</a:t>
            </a:r>
            <a:endParaRPr lang="en-US" sz="26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 каком её сделал прибор.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1097280" y="315468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F0A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 правок. Без подмены. Без посредников.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640080" y="4297680"/>
            <a:ext cx="3429000" cy="1280160"/>
          </a:xfrm>
          <a:prstGeom prst="roundRect">
            <a:avLst>
              <a:gd name="adj" fmla="val 5714"/>
            </a:avLst>
          </a:prstGeom>
          <a:solidFill>
            <a:srgbClr val="1A3550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452628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0A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Прибор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822960" y="4956048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BA6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 данных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51376" y="4791456"/>
            <a:ext cx="219456" cy="292608"/>
          </a:xfrm>
          <a:prstGeom prst="rightArrow">
            <a:avLst/>
          </a:prstGeom>
          <a:solidFill>
            <a:srgbClr val="F0A830"/>
          </a:solidFill>
          <a:ln/>
        </p:spPr>
      </p:sp>
      <p:sp>
        <p:nvSpPr>
          <p:cNvPr id="10" name="Shape 8"/>
          <p:cNvSpPr/>
          <p:nvPr/>
        </p:nvSpPr>
        <p:spPr>
          <a:xfrm>
            <a:off x="4343400" y="4297680"/>
            <a:ext cx="3429000" cy="1280160"/>
          </a:xfrm>
          <a:prstGeom prst="roundRect">
            <a:avLst>
              <a:gd name="adj" fmla="val 5714"/>
            </a:avLst>
          </a:prstGeom>
          <a:solidFill>
            <a:srgbClr val="1A3550"/>
          </a:solidFill>
          <a:ln/>
        </p:spPr>
      </p:sp>
      <p:sp>
        <p:nvSpPr>
          <p:cNvPr id="11" name="Text 9"/>
          <p:cNvSpPr/>
          <p:nvPr/>
        </p:nvSpPr>
        <p:spPr>
          <a:xfrm>
            <a:off x="4526280" y="452628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0A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Программа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4526280" y="4956048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BA6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проверка и конвертация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854696" y="4791456"/>
            <a:ext cx="219456" cy="292608"/>
          </a:xfrm>
          <a:prstGeom prst="rightArrow">
            <a:avLst/>
          </a:prstGeom>
          <a:solidFill>
            <a:srgbClr val="F0A830"/>
          </a:solidFill>
          <a:ln/>
        </p:spPr>
      </p:sp>
      <p:sp>
        <p:nvSpPr>
          <p:cNvPr id="14" name="Shape 12"/>
          <p:cNvSpPr/>
          <p:nvPr/>
        </p:nvSpPr>
        <p:spPr>
          <a:xfrm>
            <a:off x="8046720" y="4297680"/>
            <a:ext cx="3429000" cy="1280160"/>
          </a:xfrm>
          <a:prstGeom prst="roundRect">
            <a:avLst>
              <a:gd name="adj" fmla="val 5714"/>
            </a:avLst>
          </a:prstGeom>
          <a:solidFill>
            <a:srgbClr val="1A3550"/>
          </a:solidFill>
          <a:ln/>
        </p:spPr>
      </p:sp>
      <p:sp>
        <p:nvSpPr>
          <p:cNvPr id="15" name="Text 13"/>
          <p:cNvSpPr/>
          <p:nvPr/>
        </p:nvSpPr>
        <p:spPr>
          <a:xfrm>
            <a:off x="8229600" y="452628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0A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Заказчик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8229600" y="4956048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BA6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подлинная запись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1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178540" y="0"/>
            <a:ext cx="-59436" cy="548640"/>
          </a:xfrm>
          <a:prstGeom prst="line">
            <a:avLst/>
          </a:prstGeom>
          <a:noFill/>
          <a:ln w="25400">
            <a:solidFill>
              <a:srgbClr val="4A7FA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119104" y="548640"/>
            <a:ext cx="137160" cy="457200"/>
          </a:xfrm>
          <a:prstGeom prst="line">
            <a:avLst/>
          </a:prstGeom>
          <a:noFill/>
          <a:ln w="25400">
            <a:solidFill>
              <a:srgbClr val="4A7FA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256264" y="1005840"/>
            <a:ext cx="-169164" cy="548640"/>
          </a:xfrm>
          <a:prstGeom prst="line">
            <a:avLst/>
          </a:prstGeom>
          <a:noFill/>
          <a:ln w="25400">
            <a:solidFill>
              <a:srgbClr val="4A7FA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087100" y="1554480"/>
            <a:ext cx="123444" cy="548640"/>
          </a:xfrm>
          <a:prstGeom prst="line">
            <a:avLst/>
          </a:prstGeom>
          <a:noFill/>
          <a:ln w="25400">
            <a:solidFill>
              <a:srgbClr val="4A7FA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210544" y="2103120"/>
            <a:ext cx="105156" cy="457200"/>
          </a:xfrm>
          <a:prstGeom prst="line">
            <a:avLst/>
          </a:prstGeom>
          <a:noFill/>
          <a:ln w="25400">
            <a:solidFill>
              <a:srgbClr val="4A7FA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315700" y="2560320"/>
            <a:ext cx="-205740" cy="548640"/>
          </a:xfrm>
          <a:prstGeom prst="line">
            <a:avLst/>
          </a:prstGeom>
          <a:noFill/>
          <a:ln w="25400">
            <a:solidFill>
              <a:srgbClr val="4A7FA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109960" y="3108960"/>
            <a:ext cx="128016" cy="548640"/>
          </a:xfrm>
          <a:prstGeom prst="line">
            <a:avLst/>
          </a:prstGeom>
          <a:noFill/>
          <a:ln w="25400">
            <a:solidFill>
              <a:srgbClr val="4A7FA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237976" y="3657600"/>
            <a:ext cx="-173736" cy="548640"/>
          </a:xfrm>
          <a:prstGeom prst="line">
            <a:avLst/>
          </a:prstGeom>
          <a:noFill/>
          <a:ln w="25400">
            <a:solidFill>
              <a:srgbClr val="4A7FA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064240" y="4206240"/>
            <a:ext cx="205740" cy="548640"/>
          </a:xfrm>
          <a:prstGeom prst="line">
            <a:avLst/>
          </a:prstGeom>
          <a:noFill/>
          <a:ln w="25400">
            <a:solidFill>
              <a:srgbClr val="4A7FA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269980" y="4754880"/>
            <a:ext cx="-105156" cy="548640"/>
          </a:xfrm>
          <a:prstGeom prst="line">
            <a:avLst/>
          </a:prstGeom>
          <a:noFill/>
          <a:ln w="25400">
            <a:solidFill>
              <a:srgbClr val="4A7FA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164824" y="5303520"/>
            <a:ext cx="164592" cy="457200"/>
          </a:xfrm>
          <a:prstGeom prst="line">
            <a:avLst/>
          </a:prstGeom>
          <a:noFill/>
          <a:ln w="25400">
            <a:solidFill>
              <a:srgbClr val="4A7FA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329416" y="5760720"/>
            <a:ext cx="-228600" cy="548640"/>
          </a:xfrm>
          <a:prstGeom prst="line">
            <a:avLst/>
          </a:prstGeom>
          <a:noFill/>
          <a:ln w="25400">
            <a:solidFill>
              <a:srgbClr val="4A7FA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100816" y="6309360"/>
            <a:ext cx="100584" cy="548640"/>
          </a:xfrm>
          <a:prstGeom prst="line">
            <a:avLst/>
          </a:prstGeom>
          <a:noFill/>
          <a:ln w="25400">
            <a:solidFill>
              <a:srgbClr val="4A7FA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97280" y="2103120"/>
            <a:ext cx="9601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VULKAN-SFP module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1097280" y="2834640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0A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Программы для геофизики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1097280" y="3657600"/>
            <a:ext cx="8686800" cy="1828800"/>
          </a:xfrm>
          <a:prstGeom prst="roundRect">
            <a:avLst>
              <a:gd name="adj" fmla="val 5000"/>
            </a:avLst>
          </a:prstGeom>
          <a:solidFill>
            <a:srgbClr val="12283B"/>
          </a:solidFill>
          <a:ln/>
        </p:spPr>
      </p:sp>
      <p:sp>
        <p:nvSpPr>
          <p:cNvPr id="18" name="Text 16"/>
          <p:cNvSpPr/>
          <p:nvPr/>
        </p:nvSpPr>
        <p:spPr>
          <a:xfrm>
            <a:off x="1463040" y="3931920"/>
            <a:ext cx="7955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Ерназаров Жолдасбай Курбанбаевич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463040" y="4315968"/>
            <a:ext cx="7955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A6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разработчик · геофизик · инженер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463040" y="4709160"/>
            <a:ext cx="7955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0A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+998 90 700 30 38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463040" y="5102352"/>
            <a:ext cx="7955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7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itgeoprog.uz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2026-07-24T09:52:43Z</dcterms:created>
  <dcterms:modified xsi:type="dcterms:W3CDTF">2026-07-24T09:52:43Z</dcterms:modified>
</cp:coreProperties>
</file>